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8"/>
  </p:notesMasterIdLst>
  <p:handoutMasterIdLst>
    <p:handoutMasterId r:id="rId59"/>
  </p:handoutMasterIdLst>
  <p:sldIdLst>
    <p:sldId id="358" r:id="rId6"/>
    <p:sldId id="378" r:id="rId7"/>
    <p:sldId id="381" r:id="rId8"/>
    <p:sldId id="423" r:id="rId9"/>
    <p:sldId id="406" r:id="rId10"/>
    <p:sldId id="435" r:id="rId11"/>
    <p:sldId id="376" r:id="rId12"/>
    <p:sldId id="383" r:id="rId13"/>
    <p:sldId id="379" r:id="rId14"/>
    <p:sldId id="380" r:id="rId15"/>
    <p:sldId id="385" r:id="rId16"/>
    <p:sldId id="384" r:id="rId17"/>
    <p:sldId id="392" r:id="rId18"/>
    <p:sldId id="382" r:id="rId19"/>
    <p:sldId id="377" r:id="rId20"/>
    <p:sldId id="436" r:id="rId21"/>
    <p:sldId id="393" r:id="rId22"/>
    <p:sldId id="416" r:id="rId23"/>
    <p:sldId id="434" r:id="rId24"/>
    <p:sldId id="422" r:id="rId25"/>
    <p:sldId id="418" r:id="rId26"/>
    <p:sldId id="419" r:id="rId27"/>
    <p:sldId id="420" r:id="rId28"/>
    <p:sldId id="401" r:id="rId29"/>
    <p:sldId id="414" r:id="rId30"/>
    <p:sldId id="415" r:id="rId31"/>
    <p:sldId id="402" r:id="rId32"/>
    <p:sldId id="403" r:id="rId33"/>
    <p:sldId id="404" r:id="rId34"/>
    <p:sldId id="407" r:id="rId35"/>
    <p:sldId id="405" r:id="rId36"/>
    <p:sldId id="426" r:id="rId37"/>
    <p:sldId id="400" r:id="rId38"/>
    <p:sldId id="397" r:id="rId39"/>
    <p:sldId id="395" r:id="rId40"/>
    <p:sldId id="394" r:id="rId41"/>
    <p:sldId id="408" r:id="rId42"/>
    <p:sldId id="424" r:id="rId43"/>
    <p:sldId id="425" r:id="rId44"/>
    <p:sldId id="432" r:id="rId45"/>
    <p:sldId id="410" r:id="rId46"/>
    <p:sldId id="399" r:id="rId47"/>
    <p:sldId id="398" r:id="rId48"/>
    <p:sldId id="411" r:id="rId49"/>
    <p:sldId id="412" r:id="rId50"/>
    <p:sldId id="433" r:id="rId51"/>
    <p:sldId id="413" r:id="rId52"/>
    <p:sldId id="396" r:id="rId53"/>
    <p:sldId id="421" r:id="rId54"/>
    <p:sldId id="431" r:id="rId55"/>
    <p:sldId id="409" r:id="rId56"/>
    <p:sldId id="314"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FFFFFF"/>
    <a:srgbClr val="505050"/>
    <a:srgbClr val="21B150"/>
    <a:srgbClr val="FFF100"/>
    <a:srgbClr val="333333"/>
    <a:srgbClr val="4DA0E2"/>
    <a:srgbClr val="672A7B"/>
    <a:srgbClr val="00188F"/>
    <a:srgbClr val="4D9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717" autoAdjust="0"/>
    <p:restoredTop sz="90534" autoAdjust="0"/>
  </p:normalViewPr>
  <p:slideViewPr>
    <p:cSldViewPr snapToObjects="1">
      <p:cViewPr varScale="1">
        <p:scale>
          <a:sx n="54" d="100"/>
          <a:sy n="54" d="100"/>
        </p:scale>
        <p:origin x="224" y="98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5/15/18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5/15/18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11883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225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4074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0448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1200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50557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500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320695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35126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8421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16556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11787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7797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5666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8469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Allison Krug, CDA @ Microsoft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5/17/18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89733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5/15/18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makogon/revconf2018" TargetMode="External"/><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91917"/>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sz="4400"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Checklist - fonts</a:t>
            </a:r>
          </a:p>
        </p:txBody>
      </p:sp>
      <p:sp>
        <p:nvSpPr>
          <p:cNvPr id="4" name="Rectangle 3">
            <a:extLst>
              <a:ext uri="{FF2B5EF4-FFF2-40B4-BE49-F238E27FC236}">
                <a16:creationId xmlns:a16="http://schemas.microsoft.com/office/drawing/2014/main" id="{8B1C267A-87A8-417C-B3EB-321784D593B1}"/>
              </a:ext>
            </a:extLst>
          </p:cNvPr>
          <p:cNvSpPr/>
          <p:nvPr/>
        </p:nvSpPr>
        <p:spPr>
          <a:xfrm>
            <a:off x="5495005" y="2556422"/>
            <a:ext cx="6703203"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240465" y="8356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274639" y="111725"/>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5139869"/>
          </a:xfrm>
        </p:spPr>
        <p:txBody>
          <a:bodyPr/>
          <a:lstStyle/>
          <a:p>
            <a:endParaRPr lang="en-US" dirty="0"/>
          </a:p>
          <a:p>
            <a:r>
              <a:rPr lang="en-US" sz="4400" dirty="0"/>
              <a:t>Set expectation up front</a:t>
            </a:r>
          </a:p>
          <a:p>
            <a:endParaRPr lang="en-US" sz="2800" dirty="0"/>
          </a:p>
          <a:p>
            <a:r>
              <a:rPr lang="en-US" sz="4400" dirty="0"/>
              <a:t>Skill level and background – ask if unsure</a:t>
            </a:r>
          </a:p>
          <a:p>
            <a:endParaRPr lang="en-US" sz="2800" dirty="0"/>
          </a:p>
          <a:p>
            <a:r>
              <a:rPr lang="en-US" sz="4400" dirty="0"/>
              <a:t>Primary language (in general)</a:t>
            </a:r>
          </a:p>
          <a:p>
            <a:endParaRPr lang="en-US" sz="2800" dirty="0"/>
          </a:p>
          <a:p>
            <a:r>
              <a:rPr lang="en-US" sz="4400"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7" name="TextBox 6">
            <a:extLst>
              <a:ext uri="{FF2B5EF4-FFF2-40B4-BE49-F238E27FC236}">
                <a16:creationId xmlns:a16="http://schemas.microsoft.com/office/drawing/2014/main" id="{FAF00354-F91F-7F49-9A51-4A5BF3528A4E}"/>
              </a:ext>
            </a:extLst>
          </p:cNvPr>
          <p:cNvSpPr txBox="1"/>
          <p:nvPr/>
        </p:nvSpPr>
        <p:spPr>
          <a:xfrm>
            <a:off x="264529" y="2125662"/>
            <a:ext cx="12436475" cy="2693045"/>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rPr>
              <a:t>A NoSQL developer walks into a bar...</a:t>
            </a:r>
          </a:p>
          <a:p>
            <a:pPr>
              <a:lnSpc>
                <a:spcPct val="90000"/>
              </a:lnSpc>
              <a:spcAft>
                <a:spcPts val="600"/>
              </a:spcAft>
            </a:pPr>
            <a:endParaRPr lang="en-US" sz="5400" dirty="0">
              <a:gradFill>
                <a:gsLst>
                  <a:gs pos="2917">
                    <a:schemeClr val="tx1"/>
                  </a:gs>
                  <a:gs pos="30000">
                    <a:schemeClr val="tx1"/>
                  </a:gs>
                </a:gsLst>
                <a:lin ang="5400000" scaled="0"/>
              </a:gradFill>
            </a:endParaRPr>
          </a:p>
          <a:p>
            <a:pPr>
              <a:lnSpc>
                <a:spcPct val="90000"/>
              </a:lnSpc>
              <a:spcAft>
                <a:spcPts val="600"/>
              </a:spcAft>
            </a:pPr>
            <a:r>
              <a:rPr lang="en-US" sz="5400" dirty="0">
                <a:gradFill>
                  <a:gsLst>
                    <a:gs pos="2917">
                      <a:schemeClr val="tx1"/>
                    </a:gs>
                    <a:gs pos="30000">
                      <a:schemeClr val="tx1"/>
                    </a:gs>
                  </a:gsLst>
                  <a:lin ang="5400000" scaled="0"/>
                </a:gradFill>
              </a:rPr>
              <a:t>...and leaves because there are no tables.</a:t>
            </a:r>
          </a:p>
        </p:txBody>
      </p:sp>
    </p:spTree>
    <p:custDataLst>
      <p:tags r:id="rId1"/>
    </p:custDataLst>
    <p:extLst>
      <p:ext uri="{BB962C8B-B14F-4D97-AF65-F5344CB8AC3E}">
        <p14:creationId xmlns:p14="http://schemas.microsoft.com/office/powerpoint/2010/main" val="237576812"/>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4395049"/>
          </a:xfrm>
        </p:spPr>
        <p:txBody>
          <a:bodyPr/>
          <a:lstStyle/>
          <a:p>
            <a:endParaRPr lang="en-US" dirty="0"/>
          </a:p>
          <a:p>
            <a:r>
              <a:rPr lang="en-US" sz="4800" dirty="0"/>
              <a:t>The volume</a:t>
            </a:r>
          </a:p>
          <a:p>
            <a:endParaRPr lang="en-US" sz="3200" dirty="0"/>
          </a:p>
          <a:p>
            <a:r>
              <a:rPr lang="en-US" sz="4800" dirty="0"/>
              <a:t>The direction</a:t>
            </a:r>
          </a:p>
          <a:p>
            <a:endParaRPr lang="en-US" sz="3200" dirty="0"/>
          </a:p>
          <a:p>
            <a:r>
              <a:rPr lang="en-US" sz="4800" dirty="0"/>
              <a:t>The mic</a:t>
            </a:r>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Content to consider</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3717941"/>
          </a:xfrm>
        </p:spPr>
        <p:txBody>
          <a:bodyPr/>
          <a:lstStyle/>
          <a:p>
            <a:endParaRPr lang="en-US" dirty="0"/>
          </a:p>
          <a:p>
            <a:r>
              <a:rPr lang="en-US" sz="4400" dirty="0"/>
              <a:t>Drawings</a:t>
            </a:r>
          </a:p>
          <a:p>
            <a:r>
              <a:rPr lang="en-US" sz="4400" dirty="0"/>
              <a:t>Code libraries</a:t>
            </a:r>
          </a:p>
          <a:p>
            <a:r>
              <a:rPr lang="en-US" sz="4400" dirty="0" err="1"/>
              <a:t>Github</a:t>
            </a:r>
            <a:r>
              <a:rPr lang="en-US" sz="4400" dirty="0"/>
              <a:t> repos</a:t>
            </a:r>
          </a:p>
          <a:p>
            <a:r>
              <a:rPr lang="en-US" sz="4400" dirty="0"/>
              <a:t>Code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219420" y="1929969"/>
            <a:ext cx="5410199" cy="22837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Running demos</a:t>
            </a:r>
          </a:p>
          <a:p>
            <a:r>
              <a:rPr lang="en-US" sz="4400" i="1" dirty="0"/>
              <a:t>Data-viewing</a:t>
            </a:r>
          </a:p>
          <a:p>
            <a:r>
              <a:rPr lang="en-US" sz="4400" i="1" dirty="0"/>
              <a:t>Debugging</a:t>
            </a:r>
          </a:p>
        </p:txBody>
      </p:sp>
    </p:spTree>
    <p:extLst>
      <p:ext uri="{BB962C8B-B14F-4D97-AF65-F5344CB8AC3E}">
        <p14:creationId xmlns:p14="http://schemas.microsoft.com/office/powerpoint/2010/main" val="156497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4124206"/>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Command prompt</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New to talks? Rehearse. A LOT.</a:t>
            </a:r>
          </a:p>
          <a:p>
            <a:endParaRPr lang="en-US" dirty="0"/>
          </a:p>
          <a:p>
            <a:r>
              <a:rPr lang="en-US" dirty="0"/>
              <a:t>Old talk? Veteran speaker? Rehearse. Just do it.</a:t>
            </a:r>
          </a:p>
          <a:p>
            <a:endParaRPr lang="en-US" dirty="0"/>
          </a:p>
          <a:p>
            <a:r>
              <a:rPr lang="en-US" dirty="0"/>
              <a:t>Clock time: don’t use it all.</a:t>
            </a:r>
          </a:p>
          <a:p>
            <a:r>
              <a:rPr lang="en-US" dirty="0"/>
              <a:t>	Q&amp;A</a:t>
            </a:r>
          </a:p>
          <a:p>
            <a:r>
              <a:rPr lang="en-US" dirty="0"/>
              <a:t>	Unforeseen problems</a:t>
            </a:r>
          </a:p>
          <a:p>
            <a:r>
              <a:rPr lang="en-US" dirty="0"/>
              <a:t>	Delays in schedule</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pic>
        <p:nvPicPr>
          <p:cNvPr id="5" name="Picture 4">
            <a:extLst>
              <a:ext uri="{FF2B5EF4-FFF2-40B4-BE49-F238E27FC236}">
                <a16:creationId xmlns:a16="http://schemas.microsoft.com/office/drawing/2014/main" id="{907CE355-AFF0-B540-993B-F73D4786308D}"/>
              </a:ext>
            </a:extLst>
          </p:cNvPr>
          <p:cNvPicPr>
            <a:picLocks noChangeAspect="1"/>
          </p:cNvPicPr>
          <p:nvPr/>
        </p:nvPicPr>
        <p:blipFill>
          <a:blip r:embed="rId3"/>
          <a:stretch>
            <a:fillRect/>
          </a:stretch>
        </p:blipFill>
        <p:spPr>
          <a:xfrm>
            <a:off x="7399339" y="601662"/>
            <a:ext cx="4762500" cy="5689600"/>
          </a:xfrm>
          <a:prstGeom prst="rect">
            <a:avLst/>
          </a:prstGeom>
        </p:spPr>
      </p:pic>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3773341"/>
          </a:xfrm>
        </p:spPr>
        <p:txBody>
          <a:bodyPr/>
          <a:lstStyle/>
          <a:p>
            <a:endParaRPr lang="en-US" sz="4400" dirty="0"/>
          </a:p>
          <a:p>
            <a:r>
              <a:rPr lang="en-US" sz="4400" dirty="0"/>
              <a:t>Countdown timers are great!</a:t>
            </a:r>
          </a:p>
          <a:p>
            <a:r>
              <a:rPr lang="en-US" sz="4400" dirty="0"/>
              <a:t>Consider </a:t>
            </a:r>
            <a:r>
              <a:rPr lang="en-US" sz="4400" i="1" dirty="0"/>
              <a:t>checkpoints</a:t>
            </a:r>
          </a:p>
          <a:p>
            <a:r>
              <a:rPr lang="en-US" sz="4400" dirty="0"/>
              <a:t>It’s ok to skip stuff – don't rush through content</a:t>
            </a:r>
          </a:p>
          <a:p>
            <a:r>
              <a:rPr lang="en-US" sz="4400"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518160"/>
          </a:xfrm>
        </p:spPr>
        <p:txBody>
          <a:bodyPr/>
          <a:lstStyle/>
          <a:p>
            <a:endParaRPr lang="en-US" sz="4400" dirty="0"/>
          </a:p>
          <a:p>
            <a:r>
              <a:rPr lang="en-US" sz="4400" dirty="0"/>
              <a:t>Charged laptop(s) + Power adapters</a:t>
            </a:r>
          </a:p>
          <a:p>
            <a:r>
              <a:rPr lang="en-US" sz="4400" dirty="0"/>
              <a:t>Video + network adapters</a:t>
            </a:r>
          </a:p>
          <a:p>
            <a:r>
              <a:rPr lang="en-US" sz="4400" dirty="0"/>
              <a:t>Hotspot</a:t>
            </a:r>
          </a:p>
          <a:p>
            <a:r>
              <a:rPr lang="en-US" sz="4400" dirty="0"/>
              <a:t>Clicker / pointer / mouse</a:t>
            </a:r>
          </a:p>
          <a:p>
            <a:r>
              <a:rPr lang="en-US" sz="4400" dirty="0"/>
              <a:t>Device batteries (charged, plus extras)</a:t>
            </a:r>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OS and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&amp; test utilities you need (e.g. </a:t>
            </a:r>
            <a:r>
              <a:rPr lang="en-US" dirty="0" err="1"/>
              <a:t>ZoomIt</a:t>
            </a:r>
            <a:r>
              <a:rPr lang="en-US" dirty="0"/>
              <a:t>)</a:t>
            </a:r>
          </a:p>
          <a:p>
            <a:r>
              <a:rPr lang="en-US" dirty="0"/>
              <a:t>Cloud? Test non-standard ports</a:t>
            </a:r>
          </a:p>
          <a:p>
            <a:r>
              <a:rPr lang="en-US" dirty="0" err="1"/>
              <a:t>Timezone</a:t>
            </a:r>
            <a:r>
              <a:rPr lang="en-US" dirty="0"/>
              <a:t>: system clock</a:t>
            </a:r>
          </a:p>
        </p:txBody>
      </p:sp>
      <p:pic>
        <p:nvPicPr>
          <p:cNvPr id="5" name="Picture 4">
            <a:extLst>
              <a:ext uri="{FF2B5EF4-FFF2-40B4-BE49-F238E27FC236}">
                <a16:creationId xmlns:a16="http://schemas.microsoft.com/office/drawing/2014/main" id="{9DE9A66C-13D5-3044-BFA3-A38B84072096}"/>
              </a:ext>
            </a:extLst>
          </p:cNvPr>
          <p:cNvPicPr>
            <a:picLocks noChangeAspect="1"/>
          </p:cNvPicPr>
          <p:nvPr/>
        </p:nvPicPr>
        <p:blipFill>
          <a:blip r:embed="rId3"/>
          <a:stretch>
            <a:fillRect/>
          </a:stretch>
        </p:blipFill>
        <p:spPr>
          <a:xfrm>
            <a:off x="116304" y="452699"/>
            <a:ext cx="12426533" cy="6397363"/>
          </a:xfrm>
          <a:prstGeom prst="rect">
            <a:avLst/>
          </a:prstGeom>
        </p:spPr>
      </p:pic>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on presentation mode</a:t>
            </a:r>
          </a:p>
          <a:p>
            <a:r>
              <a:rPr lang="en-US" dirty="0"/>
              <a:t>Turn off:</a:t>
            </a:r>
          </a:p>
          <a:p>
            <a:r>
              <a:rPr lang="en-US" dirty="0"/>
              <a:t>	screen savers</a:t>
            </a:r>
          </a:p>
          <a:p>
            <a:r>
              <a:rPr lang="en-US" dirty="0"/>
              <a:t>	notifications</a:t>
            </a:r>
          </a:p>
          <a:p>
            <a:r>
              <a:rPr lang="en-US" dirty="0"/>
              <a:t>	sleep</a:t>
            </a:r>
          </a:p>
        </p:txBody>
      </p:sp>
      <p:sp>
        <p:nvSpPr>
          <p:cNvPr id="2" name="TextBox 1">
            <a:extLst>
              <a:ext uri="{FF2B5EF4-FFF2-40B4-BE49-F238E27FC236}">
                <a16:creationId xmlns:a16="http://schemas.microsoft.com/office/drawing/2014/main" id="{B6C96C0C-B791-4B57-9B84-A1E1A2796532}"/>
              </a:ext>
            </a:extLst>
          </p:cNvPr>
          <p:cNvSpPr txBox="1"/>
          <p:nvPr/>
        </p:nvSpPr>
        <p:spPr>
          <a:xfrm>
            <a:off x="6675437" y="4564062"/>
            <a:ext cx="5105400" cy="1480405"/>
          </a:xfrm>
          <a:prstGeom prst="rect">
            <a:avLst/>
          </a:prstGeom>
          <a:noFill/>
        </p:spPr>
        <p:txBody>
          <a:bodyPr wrap="square" lIns="182880" tIns="146304" rIns="182880" bIns="146304" rtlCol="0">
            <a:spAutoFit/>
          </a:bodyPr>
          <a:lstStyle/>
          <a:p>
            <a:pPr>
              <a:lnSpc>
                <a:spcPct val="90000"/>
              </a:lnSpc>
              <a:spcAft>
                <a:spcPts val="600"/>
              </a:spcAft>
            </a:pPr>
            <a:r>
              <a:rPr lang="en-US" sz="4000" dirty="0"/>
              <a:t>backup software</a:t>
            </a:r>
          </a:p>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912114"/>
          </a:xfrm>
        </p:spPr>
        <p:txBody>
          <a:bodyPr/>
          <a:lstStyle/>
          <a:p>
            <a:endParaRPr lang="en-US" sz="4800" dirty="0"/>
          </a:p>
          <a:p>
            <a:r>
              <a:rPr lang="en-US" sz="4800" dirty="0"/>
              <a:t>Speaking tips n tricks (really, that's it)</a:t>
            </a:r>
          </a:p>
          <a:p>
            <a:endParaRPr lang="en-US" sz="4800" dirty="0"/>
          </a:p>
          <a:p>
            <a:r>
              <a:rPr lang="en-US" sz="4800" i="1" dirty="0"/>
              <a:t>Primarily</a:t>
            </a:r>
            <a:r>
              <a:rPr lang="en-US" sz="4800" dirty="0"/>
              <a:t> for tech talks</a:t>
            </a:r>
          </a:p>
          <a:p>
            <a:endParaRPr lang="en-US" sz="4800" i="1" dirty="0"/>
          </a:p>
          <a:p>
            <a:r>
              <a:rPr lang="en-US" sz="4800" i="1" dirty="0" err="1"/>
              <a:t>Sorta</a:t>
            </a:r>
            <a:r>
              <a:rPr lang="en-US" sz="4800" i="1" dirty="0"/>
              <a:t> </a:t>
            </a:r>
            <a:r>
              <a:rPr lang="en-US" sz="4800" dirty="0"/>
              <a:t>applies to all talks</a:t>
            </a:r>
            <a:endParaRPr lang="en-US" sz="4800" i="1" dirty="0"/>
          </a:p>
        </p:txBody>
      </p:sp>
    </p:spTree>
    <p:extLst>
      <p:ext uri="{BB962C8B-B14F-4D97-AF65-F5344CB8AC3E}">
        <p14:creationId xmlns:p14="http://schemas.microsoft.com/office/powerpoint/2010/main" val="156361157"/>
      </p:ext>
    </p:extLst>
  </p:cSld>
  <p:clrMapOvr>
    <a:masterClrMapping/>
  </p:clrMapOvr>
  <p:transition advTm="2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207579"/>
          </a:xfrm>
        </p:spPr>
        <p:txBody>
          <a:bodyPr/>
          <a:lstStyle/>
          <a:p>
            <a:endParaRPr lang="en-US" dirty="0"/>
          </a:p>
          <a:p>
            <a:r>
              <a:rPr lang="en-US" dirty="0"/>
              <a:t>Cl</a:t>
            </a:r>
            <a:r>
              <a:rPr lang="en-US" sz="4400" dirty="0"/>
              <a:t>othing</a:t>
            </a:r>
          </a:p>
          <a:p>
            <a:r>
              <a:rPr lang="en-US" sz="4400" dirty="0"/>
              <a:t>Water/soda</a:t>
            </a:r>
          </a:p>
          <a:p>
            <a:r>
              <a:rPr lang="en-US" sz="4400" dirty="0"/>
              <a:t>Stress toys</a:t>
            </a:r>
          </a:p>
          <a:p>
            <a:r>
              <a:rPr lang="en-US" sz="4400" dirty="0"/>
              <a:t>Props</a:t>
            </a:r>
          </a:p>
          <a:p>
            <a:r>
              <a:rPr lang="en-US" sz="4400" dirty="0"/>
              <a:t>Hide your personal stuff</a:t>
            </a:r>
          </a:p>
          <a:p>
            <a:r>
              <a:rPr lang="en-US" sz="4400"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207579"/>
          </a:xfrm>
        </p:spPr>
        <p:txBody>
          <a:bodyPr/>
          <a:lstStyle/>
          <a:p>
            <a:endParaRPr lang="en-US" dirty="0"/>
          </a:p>
          <a:p>
            <a:r>
              <a:rPr lang="en-US" sz="4400" dirty="0"/>
              <a:t>Arrive early</a:t>
            </a:r>
          </a:p>
          <a:p>
            <a:r>
              <a:rPr lang="en-US" sz="4400" dirty="0"/>
              <a:t>Screen test (slides, code, text)</a:t>
            </a:r>
          </a:p>
          <a:p>
            <a:r>
              <a:rPr lang="en-US" sz="4400" dirty="0"/>
              <a:t>Mic test</a:t>
            </a:r>
          </a:p>
          <a:p>
            <a:r>
              <a:rPr lang="en-US" sz="4400" dirty="0"/>
              <a:t>Network test</a:t>
            </a:r>
          </a:p>
          <a:p>
            <a:r>
              <a:rPr lang="en-US" sz="4400" dirty="0"/>
              <a:t>Notes available</a:t>
            </a:r>
          </a:p>
          <a:p>
            <a:r>
              <a:rPr lang="en-US" sz="4400"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4801314"/>
          </a:xfrm>
        </p:spPr>
        <p:txBody>
          <a:bodyPr/>
          <a:lstStyle/>
          <a:p>
            <a:endParaRPr lang="en-US" dirty="0"/>
          </a:p>
          <a:p>
            <a:r>
              <a:rPr lang="en-US" dirty="0"/>
              <a:t>Are you hiding?</a:t>
            </a:r>
          </a:p>
          <a:p>
            <a:r>
              <a:rPr lang="en-US" dirty="0"/>
              <a:t>Are you moving?</a:t>
            </a:r>
          </a:p>
          <a:p>
            <a:r>
              <a:rPr lang="en-US" dirty="0"/>
              <a:t>Where are you looking?</a:t>
            </a:r>
          </a:p>
          <a:p>
            <a:endParaRPr lang="en-US" dirty="0"/>
          </a:p>
          <a:p>
            <a:r>
              <a:rPr lang="en-US" dirty="0"/>
              <a:t>Your laptop: Podium or table?</a:t>
            </a:r>
          </a:p>
          <a:p>
            <a:r>
              <a:rPr lang="en-US" dirty="0"/>
              <a:t>	Beware small or tilted surfaces</a:t>
            </a:r>
          </a:p>
        </p:txBody>
      </p:sp>
    </p:spTree>
    <p:custDataLst>
      <p:tags r:id="rId1"/>
    </p:custDataLst>
    <p:extLst>
      <p:ext uri="{BB962C8B-B14F-4D97-AF65-F5344CB8AC3E}">
        <p14:creationId xmlns:p14="http://schemas.microsoft.com/office/powerpoint/2010/main" val="2602256372"/>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801314"/>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a:p>
            <a:r>
              <a:rPr lang="en-US" dirty="0"/>
              <a:t>"You simply..."</a:t>
            </a:r>
          </a:p>
        </p:txBody>
      </p:sp>
    </p:spTree>
    <p:custDataLst>
      <p:tags r:id="rId1"/>
    </p:custDataLst>
    <p:extLst>
      <p:ext uri="{BB962C8B-B14F-4D97-AF65-F5344CB8AC3E}">
        <p14:creationId xmlns:p14="http://schemas.microsoft.com/office/powerpoint/2010/main" val="1788289787"/>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3674852"/>
          </a:xfrm>
        </p:spPr>
        <p:txBody>
          <a:bodyPr/>
          <a:lstStyle/>
          <a:p>
            <a:endParaRPr lang="en-US" sz="5400" dirty="0"/>
          </a:p>
          <a:p>
            <a:r>
              <a:rPr lang="en-US" sz="5400" dirty="0"/>
              <a:t>Don’t assume people know them.</a:t>
            </a:r>
          </a:p>
          <a:p>
            <a:endParaRPr lang="en-US" sz="5400" dirty="0"/>
          </a:p>
          <a:p>
            <a:r>
              <a:rPr lang="en-US" sz="5400" dirty="0"/>
              <a:t>You know them. Explain them.</a:t>
            </a:r>
          </a:p>
        </p:txBody>
      </p:sp>
    </p:spTree>
    <p:extLst>
      <p:ext uri="{BB962C8B-B14F-4D97-AF65-F5344CB8AC3E}">
        <p14:creationId xmlns:p14="http://schemas.microsoft.com/office/powerpoint/2010/main" val="37619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16868"/>
          </a:xfrm>
        </p:spPr>
        <p:txBody>
          <a:bodyPr/>
          <a:lstStyle/>
          <a:p>
            <a:endParaRPr lang="en-US" sz="4400" dirty="0"/>
          </a:p>
          <a:p>
            <a:r>
              <a:rPr lang="en-US" sz="4400" dirty="0"/>
              <a:t>Look for raised hands</a:t>
            </a:r>
          </a:p>
          <a:p>
            <a:r>
              <a:rPr lang="en-US" sz="4400" dirty="0"/>
              <a:t>Repeat questions</a:t>
            </a:r>
          </a:p>
          <a:p>
            <a:endParaRPr lang="en-US" sz="4400" dirty="0"/>
          </a:p>
          <a:p>
            <a:pPr>
              <a:spcAft>
                <a:spcPts val="600"/>
              </a:spcAft>
            </a:pPr>
            <a:r>
              <a:rPr lang="en-US" sz="4400" dirty="0"/>
              <a:t>Save to the end?</a:t>
            </a:r>
          </a:p>
          <a:p>
            <a:pPr>
              <a:spcAft>
                <a:spcPts val="600"/>
              </a:spcAft>
            </a:pPr>
            <a:r>
              <a:rPr lang="en-US" sz="4400" dirty="0"/>
              <a:t>Interactive?</a:t>
            </a:r>
          </a:p>
          <a:p>
            <a:pPr>
              <a:spcAft>
                <a:spcPts val="600"/>
              </a:spcAft>
            </a:pPr>
            <a:r>
              <a:rPr lang="en-US" sz="4400" dirty="0"/>
              <a:t>None?</a:t>
            </a:r>
          </a:p>
        </p:txBody>
      </p:sp>
      <p:sp>
        <p:nvSpPr>
          <p:cNvPr id="4" name="TextBox 3">
            <a:extLst>
              <a:ext uri="{FF2B5EF4-FFF2-40B4-BE49-F238E27FC236}">
                <a16:creationId xmlns:a16="http://schemas.microsoft.com/office/drawing/2014/main" id="{8EBECBBF-A6FE-4469-81F5-C6E39BDA2C33}"/>
              </a:ext>
            </a:extLst>
          </p:cNvPr>
          <p:cNvSpPr txBox="1"/>
          <p:nvPr/>
        </p:nvSpPr>
        <p:spPr>
          <a:xfrm>
            <a:off x="6232191" y="1363662"/>
            <a:ext cx="6553200" cy="3650230"/>
          </a:xfrm>
          <a:prstGeom prst="rect">
            <a:avLst/>
          </a:prstGeom>
          <a:noFill/>
        </p:spPr>
        <p:txBody>
          <a:bodyPr wrap="square" lIns="182880" tIns="146304" rIns="182880" bIns="146304" rtlCol="0">
            <a:spAutoFit/>
          </a:bodyPr>
          <a:lstStyle/>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400" dirty="0">
                <a:gradFill>
                  <a:gsLst>
                    <a:gs pos="1250">
                      <a:schemeClr val="tx1"/>
                    </a:gs>
                    <a:gs pos="99000">
                      <a:schemeClr val="tx1"/>
                    </a:gs>
                  </a:gsLst>
                  <a:lin ang="5400000" scaled="0"/>
                </a:gradFill>
                <a:latin typeface="+mj-lt"/>
              </a:rPr>
              <a:t>	(politely)</a:t>
            </a:r>
          </a:p>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273902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Ending a 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Watch the clock</a:t>
            </a:r>
          </a:p>
          <a:p>
            <a:r>
              <a:rPr lang="en-US" dirty="0"/>
              <a:t>Watch for people holding signs</a:t>
            </a:r>
          </a:p>
          <a:p>
            <a:endParaRPr lang="en-US" dirty="0"/>
          </a:p>
          <a:p>
            <a:r>
              <a:rPr lang="en-US" dirty="0"/>
              <a:t>Questions at the end? Leave ~10 minutes</a:t>
            </a:r>
          </a:p>
          <a:p>
            <a:r>
              <a:rPr lang="en-US" dirty="0"/>
              <a:t>Interactive Q&amp;A? Leave ~5 minutes</a:t>
            </a:r>
          </a:p>
          <a:p>
            <a:endParaRPr lang="en-US" dirty="0"/>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a:p>
            <a:endParaRPr lang="en-US" dirty="0"/>
          </a:p>
          <a:p>
            <a:r>
              <a:rPr lang="en-US" dirty="0"/>
              <a:t>Avoid "content rush"</a:t>
            </a:r>
          </a:p>
        </p:txBody>
      </p:sp>
    </p:spTree>
    <p:extLst>
      <p:ext uri="{BB962C8B-B14F-4D97-AF65-F5344CB8AC3E}">
        <p14:creationId xmlns:p14="http://schemas.microsoft.com/office/powerpoint/2010/main" val="216938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Tech talk tips &amp; tricks -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6019799" cy="4801314"/>
          </a:xfrm>
        </p:spPr>
        <p:txBody>
          <a:bodyPr/>
          <a:lstStyle/>
          <a:p>
            <a:endParaRPr lang="en-US" dirty="0"/>
          </a:p>
          <a:p>
            <a:r>
              <a:rPr lang="en-US" dirty="0"/>
              <a:t>The intro</a:t>
            </a:r>
          </a:p>
          <a:p>
            <a:r>
              <a:rPr lang="en-US" dirty="0"/>
              <a:t>Eye charts</a:t>
            </a:r>
          </a:p>
          <a:p>
            <a:r>
              <a:rPr lang="en-US"/>
              <a:t>Human </a:t>
            </a:r>
            <a:r>
              <a:rPr lang="en-US" dirty="0"/>
              <a:t>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Pre-talk prep</a:t>
            </a:r>
          </a:p>
          <a:p>
            <a:r>
              <a:rPr lang="en-US" dirty="0"/>
              <a:t>During your talk</a:t>
            </a:r>
          </a:p>
          <a:p>
            <a:r>
              <a:rPr lang="en-US" dirty="0"/>
              <a:t>Ending a talk</a:t>
            </a:r>
          </a:p>
        </p:txBody>
      </p:sp>
    </p:spTree>
    <p:extLst>
      <p:ext uri="{BB962C8B-B14F-4D97-AF65-F5344CB8AC3E}">
        <p14:creationId xmlns:p14="http://schemas.microsoft.com/office/powerpoint/2010/main" val="39485821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 – why stop on time?</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r>
              <a:rPr lang="en-US" dirty="0"/>
              <a:t>Next speaker needs to set up</a:t>
            </a:r>
          </a:p>
          <a:p>
            <a:r>
              <a:rPr lang="en-US" dirty="0"/>
              <a:t>	</a:t>
            </a:r>
            <a:r>
              <a:rPr lang="en-US" dirty="0" err="1"/>
              <a:t>wifi</a:t>
            </a:r>
            <a:r>
              <a:rPr lang="en-US" dirty="0"/>
              <a:t>, projector, mic...</a:t>
            </a:r>
          </a:p>
          <a:p>
            <a:r>
              <a:rPr lang="en-US" dirty="0"/>
              <a:t>Audience gets antsy</a:t>
            </a:r>
          </a:p>
          <a:p>
            <a:r>
              <a:rPr lang="en-US" dirty="0"/>
              <a:t>	"Should I stay or should I go..."</a:t>
            </a:r>
          </a:p>
          <a:p>
            <a:r>
              <a:rPr lang="en-US" dirty="0"/>
              <a:t>Audience has other plans</a:t>
            </a:r>
          </a:p>
          <a:p>
            <a:r>
              <a:rPr lang="en-US" dirty="0"/>
              <a:t>	Snacks</a:t>
            </a:r>
          </a:p>
          <a:p>
            <a:r>
              <a:rPr lang="en-US" dirty="0"/>
              <a:t>	Restroom</a:t>
            </a:r>
          </a:p>
          <a:p>
            <a:r>
              <a:rPr lang="en-US" dirty="0"/>
              <a:t>	Seating in another talk</a:t>
            </a:r>
          </a:p>
        </p:txBody>
      </p:sp>
    </p:spTree>
    <p:extLst>
      <p:ext uri="{BB962C8B-B14F-4D97-AF65-F5344CB8AC3E}">
        <p14:creationId xmlns:p14="http://schemas.microsoft.com/office/powerpoint/2010/main" val="207263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1531188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315168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4462760"/>
          </a:xfrm>
        </p:spPr>
        <p:txBody>
          <a:bodyPr/>
          <a:lstStyle/>
          <a:p>
            <a:endParaRPr lang="en-US" dirty="0"/>
          </a:p>
          <a:p>
            <a:r>
              <a:rPr lang="en-US" sz="4400" dirty="0"/>
              <a:t>Computer crash</a:t>
            </a:r>
          </a:p>
          <a:p>
            <a:r>
              <a:rPr lang="en-US" sz="4400" dirty="0"/>
              <a:t>Network failure</a:t>
            </a:r>
          </a:p>
          <a:p>
            <a:r>
              <a:rPr lang="en-US" sz="4400" dirty="0"/>
              <a:t>Mouse failure</a:t>
            </a:r>
          </a:p>
          <a:p>
            <a:r>
              <a:rPr lang="en-US" sz="4400" dirty="0"/>
              <a:t>Clicker failure</a:t>
            </a:r>
          </a:p>
          <a:p>
            <a:r>
              <a:rPr lang="en-US" sz="4400" dirty="0"/>
              <a:t>Mic failure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189257" y="1212850"/>
            <a:ext cx="5410199" cy="45181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400" dirty="0"/>
          </a:p>
          <a:p>
            <a:r>
              <a:rPr lang="en-US" sz="4400" dirty="0"/>
              <a:t>Demo failure</a:t>
            </a:r>
          </a:p>
          <a:p>
            <a:r>
              <a:rPr lang="en-US" sz="4400" dirty="0"/>
              <a:t>Dead air</a:t>
            </a:r>
          </a:p>
          <a:p>
            <a:r>
              <a:rPr lang="en-US" sz="4400" dirty="0"/>
              <a:t>Projector failure</a:t>
            </a:r>
          </a:p>
          <a:p>
            <a:r>
              <a:rPr lang="en-US" sz="4400" dirty="0"/>
              <a:t>Power failure</a:t>
            </a:r>
          </a:p>
          <a:p>
            <a:r>
              <a:rPr lang="en-US" sz="4400" i="1" dirty="0"/>
              <a:t>Meltdown</a:t>
            </a:r>
          </a:p>
        </p:txBody>
      </p:sp>
    </p:spTree>
    <p:extLst>
      <p:ext uri="{BB962C8B-B14F-4D97-AF65-F5344CB8AC3E}">
        <p14:creationId xmlns:p14="http://schemas.microsoft.com/office/powerpoint/2010/main" val="3993239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166787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dirty="0"/>
              <a:t>Slow / dead </a:t>
            </a:r>
            <a:r>
              <a:rPr lang="en-US" dirty="0" err="1"/>
              <a:t>wifi</a:t>
            </a:r>
            <a:endParaRPr lang="en-US" dirty="0"/>
          </a:p>
          <a:p>
            <a:r>
              <a:rPr lang="en-US" dirty="0"/>
              <a:t>Locked down ports</a:t>
            </a:r>
          </a:p>
          <a:p>
            <a:endParaRPr lang="en-US" dirty="0"/>
          </a:p>
          <a:p>
            <a:r>
              <a:rPr lang="en-US" dirty="0"/>
              <a:t>If you must have connectivity:</a:t>
            </a:r>
          </a:p>
          <a:p>
            <a:r>
              <a:rPr lang="en-US" dirty="0"/>
              <a:t>	Consider a hotspot</a:t>
            </a:r>
          </a:p>
          <a:p>
            <a:r>
              <a:rPr lang="en-US" dirty="0"/>
              <a:t>	Maybe hard-wired ethernet?</a:t>
            </a:r>
          </a:p>
        </p:txBody>
      </p:sp>
    </p:spTree>
    <p:extLst>
      <p:ext uri="{BB962C8B-B14F-4D97-AF65-F5344CB8AC3E}">
        <p14:creationId xmlns:p14="http://schemas.microsoft.com/office/powerpoint/2010/main" val="27091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 (cloud might be tricky)</a:t>
            </a:r>
          </a:p>
          <a:p>
            <a:endParaRPr lang="en-US" i="1" dirty="0"/>
          </a:p>
          <a:p>
            <a:r>
              <a:rPr lang="en-US" dirty="0"/>
              <a:t>	Local emulators</a:t>
            </a:r>
          </a:p>
          <a:p>
            <a:r>
              <a:rPr lang="en-US" dirty="0"/>
              <a:t>	Local databases</a:t>
            </a:r>
          </a:p>
          <a:p>
            <a:r>
              <a:rPr lang="en-US" dirty="0"/>
              <a:t>	Local web/app servers</a:t>
            </a:r>
          </a:p>
          <a:p>
            <a:r>
              <a:rPr lang="en-US" dirty="0"/>
              <a:t>	Recorded demos</a:t>
            </a:r>
          </a:p>
        </p:txBody>
      </p:sp>
    </p:spTree>
    <p:extLst>
      <p:ext uri="{BB962C8B-B14F-4D97-AF65-F5344CB8AC3E}">
        <p14:creationId xmlns:p14="http://schemas.microsoft.com/office/powerpoint/2010/main" val="118599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294973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912114"/>
          </a:xfrm>
        </p:spPr>
        <p:txBody>
          <a:bodyPr/>
          <a:lstStyle/>
          <a:p>
            <a:endParaRPr lang="en-US" sz="4800" dirty="0"/>
          </a:p>
          <a:p>
            <a:r>
              <a:rPr lang="en-US" sz="4800" dirty="0"/>
              <a:t>Some things take a while</a:t>
            </a:r>
          </a:p>
          <a:p>
            <a:r>
              <a:rPr lang="en-US" sz="4800" dirty="0"/>
              <a:t>Some things require typing</a:t>
            </a:r>
          </a:p>
          <a:p>
            <a:endParaRPr lang="en-US" sz="4800" dirty="0"/>
          </a:p>
          <a:p>
            <a:r>
              <a:rPr lang="en-US" sz="4800" dirty="0"/>
              <a:t>Narrate</a:t>
            </a:r>
          </a:p>
          <a:p>
            <a:r>
              <a:rPr lang="en-US" sz="4800" dirty="0"/>
              <a:t>Talk through things</a:t>
            </a:r>
          </a:p>
        </p:txBody>
      </p:sp>
      <p:pic>
        <p:nvPicPr>
          <p:cNvPr id="4" name="dead-air">
            <a:hlinkClick r:id="" action="ppaction://media"/>
            <a:extLst>
              <a:ext uri="{FF2B5EF4-FFF2-40B4-BE49-F238E27FC236}">
                <a16:creationId xmlns:a16="http://schemas.microsoft.com/office/drawing/2014/main" id="{0269CDE2-5817-6042-BBD6-EBA82FF455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257" y="-671901"/>
            <a:ext cx="12138218" cy="7666426"/>
          </a:xfrm>
          <a:prstGeom prst="rect">
            <a:avLst/>
          </a:prstGeom>
        </p:spPr>
      </p:pic>
    </p:spTree>
    <p:extLst>
      <p:ext uri="{BB962C8B-B14F-4D97-AF65-F5344CB8AC3E}">
        <p14:creationId xmlns:p14="http://schemas.microsoft.com/office/powerpoint/2010/main" val="38201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9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5262979"/>
          </a:xfrm>
        </p:spPr>
        <p:txBody>
          <a:bodyPr/>
          <a:lstStyle/>
          <a:p>
            <a:endParaRPr lang="en-US" sz="4400" dirty="0"/>
          </a:p>
          <a:p>
            <a:r>
              <a:rPr lang="en-US" sz="4400" dirty="0"/>
              <a:t>Talks are fun! But… Sometimes nerves win.</a:t>
            </a:r>
          </a:p>
          <a:p>
            <a:endParaRPr lang="en-US" sz="4400" dirty="0"/>
          </a:p>
          <a:p>
            <a:r>
              <a:rPr lang="en-US" sz="4400" dirty="0"/>
              <a:t>Totally ok to be nervous!</a:t>
            </a:r>
          </a:p>
          <a:p>
            <a:r>
              <a:rPr lang="en-US" sz="4400" dirty="0"/>
              <a:t>Take a moment, if you need it</a:t>
            </a:r>
          </a:p>
          <a:p>
            <a:r>
              <a:rPr lang="en-US" sz="4400" dirty="0"/>
              <a:t>Get comfortable – maybe sit? Pace? Hide a bit?</a:t>
            </a:r>
          </a:p>
          <a:p>
            <a:r>
              <a:rPr lang="en-US" sz="4400" dirty="0"/>
              <a:t>Lead a "group stretch?"</a:t>
            </a:r>
          </a:p>
        </p:txBody>
      </p:sp>
      <p:pic>
        <p:nvPicPr>
          <p:cNvPr id="5" name="Picture 4">
            <a:extLst>
              <a:ext uri="{FF2B5EF4-FFF2-40B4-BE49-F238E27FC236}">
                <a16:creationId xmlns:a16="http://schemas.microsoft.com/office/drawing/2014/main" id="{2A228B53-96FD-C949-9242-4C8AF9930CCE}"/>
              </a:ext>
            </a:extLst>
          </p:cNvPr>
          <p:cNvPicPr>
            <a:picLocks noChangeAspect="1"/>
          </p:cNvPicPr>
          <p:nvPr/>
        </p:nvPicPr>
        <p:blipFill>
          <a:blip r:embed="rId3"/>
          <a:stretch>
            <a:fillRect/>
          </a:stretch>
        </p:blipFill>
        <p:spPr>
          <a:xfrm>
            <a:off x="3595290" y="0"/>
            <a:ext cx="5245894" cy="6994525"/>
          </a:xfrm>
          <a:prstGeom prst="rect">
            <a:avLst/>
          </a:prstGeom>
        </p:spPr>
      </p:pic>
    </p:spTree>
    <p:extLst>
      <p:ext uri="{BB962C8B-B14F-4D97-AF65-F5344CB8AC3E}">
        <p14:creationId xmlns:p14="http://schemas.microsoft.com/office/powerpoint/2010/main" val="54365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792524"/>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github.com/dmakogon/revconf2018</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81444-F6B2-0E4D-9186-713DFC359E08}"/>
              </a:ext>
            </a:extLst>
          </p:cNvPr>
          <p:cNvSpPr>
            <a:spLocks noGrp="1"/>
          </p:cNvSpPr>
          <p:nvPr>
            <p:ph type="title"/>
          </p:nvPr>
        </p:nvSpPr>
        <p:spPr/>
        <p:txBody>
          <a:bodyPr/>
          <a:lstStyle/>
          <a:p>
            <a:r>
              <a:rPr lang="en-US" dirty="0"/>
              <a:t>Your resume...</a:t>
            </a:r>
          </a:p>
        </p:txBody>
      </p:sp>
      <p:sp>
        <p:nvSpPr>
          <p:cNvPr id="4" name="Title 2">
            <a:extLst>
              <a:ext uri="{FF2B5EF4-FFF2-40B4-BE49-F238E27FC236}">
                <a16:creationId xmlns:a16="http://schemas.microsoft.com/office/drawing/2014/main" id="{7C3CBFB5-8D29-074C-8EED-DB8B7AA939A4}"/>
              </a:ext>
            </a:extLst>
          </p:cNvPr>
          <p:cNvSpPr txBox="1">
            <a:spLocks/>
          </p:cNvSpPr>
          <p:nvPr/>
        </p:nvSpPr>
        <p:spPr>
          <a:xfrm>
            <a:off x="264529" y="57832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t>...is not needed</a:t>
            </a:r>
          </a:p>
        </p:txBody>
      </p:sp>
      <p:pic>
        <p:nvPicPr>
          <p:cNvPr id="10" name="Picture 9">
            <a:extLst>
              <a:ext uri="{FF2B5EF4-FFF2-40B4-BE49-F238E27FC236}">
                <a16:creationId xmlns:a16="http://schemas.microsoft.com/office/drawing/2014/main" id="{67395C07-9746-BF4E-BFAC-8EF24DE9E8BA}"/>
              </a:ext>
            </a:extLst>
          </p:cNvPr>
          <p:cNvPicPr>
            <a:picLocks noChangeAspect="1"/>
          </p:cNvPicPr>
          <p:nvPr/>
        </p:nvPicPr>
        <p:blipFill>
          <a:blip r:embed="rId2"/>
          <a:stretch>
            <a:fillRect/>
          </a:stretch>
        </p:blipFill>
        <p:spPr>
          <a:xfrm>
            <a:off x="430003" y="104865"/>
            <a:ext cx="11347866" cy="6860994"/>
          </a:xfrm>
          <a:prstGeom prst="rect">
            <a:avLst/>
          </a:prstGeom>
        </p:spPr>
      </p:pic>
      <p:sp>
        <p:nvSpPr>
          <p:cNvPr id="11" name="Title 1">
            <a:extLst>
              <a:ext uri="{FF2B5EF4-FFF2-40B4-BE49-F238E27FC236}">
                <a16:creationId xmlns:a16="http://schemas.microsoft.com/office/drawing/2014/main" id="{5BE04069-1658-0C4D-8B9B-8C2C749302EE}"/>
              </a:ext>
            </a:extLst>
          </p:cNvPr>
          <p:cNvSpPr txBox="1">
            <a:spLocks/>
          </p:cNvSpPr>
          <p:nvPr/>
        </p:nvSpPr>
        <p:spPr>
          <a:xfrm>
            <a:off x="2941637" y="1897062"/>
            <a:ext cx="6324599" cy="32766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My title</a:t>
            </a:r>
          </a:p>
          <a:p>
            <a:br>
              <a:rPr lang="en-US" sz="6000" dirty="0"/>
            </a:br>
            <a:r>
              <a:rPr lang="en-US" sz="4400" dirty="0"/>
              <a:t>My name, My company</a:t>
            </a:r>
          </a:p>
          <a:p>
            <a:r>
              <a:rPr lang="en-US" sz="4400" dirty="0"/>
              <a:t>My contact</a:t>
            </a:r>
            <a:endParaRPr lang="en-US" dirty="0"/>
          </a:p>
        </p:txBody>
      </p:sp>
    </p:spTree>
    <p:extLst>
      <p:ext uri="{BB962C8B-B14F-4D97-AF65-F5344CB8AC3E}">
        <p14:creationId xmlns:p14="http://schemas.microsoft.com/office/powerpoint/2010/main" val="2173636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010602"/>
          </a:xfrm>
        </p:spPr>
        <p:txBody>
          <a:bodyPr/>
          <a:lstStyle/>
          <a:p>
            <a:pPr marL="571500" indent="-571500">
              <a:buFont typeface="Arial" charset="0"/>
              <a:buChar char="•"/>
            </a:pPr>
            <a:endParaRPr lang="en-US" sz="3200" dirty="0"/>
          </a:p>
          <a:p>
            <a:pPr marL="571500" indent="-571500">
              <a:buFont typeface="Arial" charset="0"/>
              <a:buChar char="•"/>
            </a:pPr>
            <a:r>
              <a:rPr lang="en-US" sz="3200" dirty="0"/>
              <a:t>Think about the content you're showing. Do you really need bullets at all? Does the little dot on the left help, or just look like annoying dots down the page?</a:t>
            </a:r>
          </a:p>
          <a:p>
            <a:pPr marL="571500" indent="-571500">
              <a:buFont typeface="Arial" charset="0"/>
              <a:buChar char="•"/>
            </a:pPr>
            <a:r>
              <a:rPr lang="en-US" sz="3200" dirty="0"/>
              <a:t>Should bullets be shown all at once, or slow-rolled so that your audience can follow along?</a:t>
            </a:r>
          </a:p>
          <a:p>
            <a:pPr marL="571500" indent="-571500">
              <a:buFont typeface="Arial" charset="0"/>
              <a:buChar char="•"/>
            </a:pPr>
            <a:r>
              <a:rPr lang="en-US" sz="3200" dirty="0"/>
              <a:t>Do you really need to write entire paragraphs to get your point across, or </a:t>
            </a:r>
            <a:r>
              <a:rPr lang="en-US" sz="3200" i="1" dirty="0"/>
              <a:t>maybe </a:t>
            </a:r>
            <a:r>
              <a:rPr lang="en-US" sz="3200" dirty="0"/>
              <a:t>you could just reduce to a few key words?</a:t>
            </a:r>
          </a:p>
          <a:p>
            <a:pPr marL="571500" indent="-571500">
              <a:buFont typeface="Arial" charset="0"/>
              <a:buChar char="•"/>
            </a:pPr>
            <a:r>
              <a:rPr lang="en-US" sz="3200" dirty="0"/>
              <a:t>Can anyone even read what I posted up here? I mean, anyone in the back of the room???</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4|10.9"/>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0.4|0.7|1.2|0.8|0.8|13"/>
</p:tagLst>
</file>

<file path=ppt/tags/tag8.xml><?xml version="1.0" encoding="utf-8"?>
<p:tagLst xmlns:a="http://schemas.openxmlformats.org/drawingml/2006/main" xmlns:r="http://schemas.openxmlformats.org/officeDocument/2006/relationships" xmlns:p="http://schemas.openxmlformats.org/presentationml/2006/main">
  <p:tag name="TIMING" val="|1.4"/>
</p:tagLst>
</file>

<file path=ppt/tags/tag9.xml><?xml version="1.0" encoding="utf-8"?>
<p:tagLst xmlns:a="http://schemas.openxmlformats.org/drawingml/2006/main" xmlns:r="http://schemas.openxmlformats.org/officeDocument/2006/relationships" xmlns:p="http://schemas.openxmlformats.org/presentationml/2006/main">
  <p:tag name="TIMING" val="|1.9|0.6"/>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20322</TotalTime>
  <Words>7231</Words>
  <Application>Microsoft Macintosh PowerPoint</Application>
  <PresentationFormat>Custom</PresentationFormat>
  <Paragraphs>530</Paragraphs>
  <Slides>52</Slides>
  <Notes>51</Notes>
  <HiddenSlides>3</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Tech talk tips &amp; tricks - topics</vt:lpstr>
      <vt:lpstr>The intro…</vt:lpstr>
      <vt:lpstr>Your resume...</vt:lpstr>
      <vt:lpstr>PowerPoint Presentation</vt:lpstr>
      <vt:lpstr>Eye charts</vt:lpstr>
      <vt:lpstr>Obligatory "bullet" eye-chart slide</vt:lpstr>
      <vt:lpstr>Bullets (or not)</vt:lpstr>
      <vt:lpstr>Code editors and shells…</vt:lpstr>
      <vt:lpstr>Checklist - fonts</vt:lpstr>
      <vt:lpstr>Human interaction</vt:lpstr>
      <vt:lpstr>Know your audience</vt:lpstr>
      <vt:lpstr>Jokes</vt:lpstr>
      <vt:lpstr>Jokes</vt:lpstr>
      <vt:lpstr>Your voice </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OS and software</vt:lpstr>
      <vt:lpstr>Checklist – non-essentials</vt:lpstr>
      <vt:lpstr>Checklist – personal</vt:lpstr>
      <vt:lpstr>Checklist – before presenting</vt:lpstr>
      <vt:lpstr>During your talk</vt:lpstr>
      <vt:lpstr>Your location</vt:lpstr>
      <vt:lpstr>Highlighting</vt:lpstr>
      <vt:lpstr>Terms and acronyms</vt:lpstr>
      <vt:lpstr>Q&amp;A – what to do</vt:lpstr>
      <vt:lpstr>Ending a talk</vt:lpstr>
      <vt:lpstr>As time winds down…</vt:lpstr>
      <vt:lpstr>When time is up</vt:lpstr>
      <vt:lpstr>When time is up – why stop on time?</vt:lpstr>
      <vt:lpstr>Dealing with problems</vt:lpstr>
      <vt:lpstr>PowerPoint Presentation</vt:lpstr>
      <vt:lpstr>Dealing with problems</vt:lpstr>
      <vt:lpstr>Computer crash</vt:lpstr>
      <vt:lpstr>Network failure</vt:lpstr>
      <vt:lpstr>Network failure</vt:lpstr>
      <vt:lpstr>Demo failure</vt:lpstr>
      <vt:lpstr>Dead air</vt:lpstr>
      <vt:lpstr>Meltdown</vt:lpstr>
      <vt:lpstr>Wrap-up</vt:lpstr>
      <vt:lpstr>Summary</vt:lpstr>
      <vt:lpstr>Questions?</vt:lpstr>
    </vt:vector>
  </TitlesOfParts>
  <Manager>&lt;Speech writer name goes here&gt;</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442</cp:revision>
  <dcterms:created xsi:type="dcterms:W3CDTF">2016-02-04T21:48:58Z</dcterms:created>
  <dcterms:modified xsi:type="dcterms:W3CDTF">2018-05-17T22:35:26Z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